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"/>
  </p:notesMasterIdLst>
  <p:sldIdLst>
    <p:sldId id="278" r:id="rId2"/>
    <p:sldId id="273" r:id="rId3"/>
    <p:sldId id="274" r:id="rId4"/>
    <p:sldId id="275" r:id="rId5"/>
    <p:sldId id="272" r:id="rId6"/>
    <p:sldId id="276" r:id="rId7"/>
    <p:sldId id="27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504" y="17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7/1/23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012DE-2D1F-2041-A540-48C83A037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D31D69-ADD2-6E4F-B445-DA6370C14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hlinkClick r:id="rId4"/>
            <a:extLst>
              <a:ext uri="{FF2B5EF4-FFF2-40B4-BE49-F238E27FC236}">
                <a16:creationId xmlns:a16="http://schemas.microsoft.com/office/drawing/2014/main" id="{EA4FBF56-923D-204F-B791-8ED1109C2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76732" y="4161794"/>
            <a:ext cx="2923168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Kausik Chattapadhyay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297F7-D783-014C-B65F-BCF696A4C85A}"/>
              </a:ext>
            </a:extLst>
          </p:cNvPr>
          <p:cNvSpPr txBox="1"/>
          <p:nvPr/>
        </p:nvSpPr>
        <p:spPr>
          <a:xfrm>
            <a:off x="781507" y="2249929"/>
            <a:ext cx="5786662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EXECUTIVE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SUMMARY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7448A-AC42-AE42-B909-C068FAB26452}"/>
              </a:ext>
            </a:extLst>
          </p:cNvPr>
          <p:cNvSpPr txBox="1"/>
          <p:nvPr/>
        </p:nvSpPr>
        <p:spPr>
          <a:xfrm>
            <a:off x="781507" y="4161795"/>
            <a:ext cx="5786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Airline Safety Analysis: ABC Airlines</a:t>
            </a:r>
          </a:p>
        </p:txBody>
      </p:sp>
    </p:spTree>
    <p:extLst>
      <p:ext uri="{BB962C8B-B14F-4D97-AF65-F5344CB8AC3E}">
        <p14:creationId xmlns:p14="http://schemas.microsoft.com/office/powerpoint/2010/main" val="305103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90AE0-1429-D841-8E5D-9D015BADFA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51" y="1236632"/>
            <a:ext cx="2424000" cy="24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0C0C3D-A198-AB4E-AF24-346F4E2B10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81" y="1236632"/>
            <a:ext cx="2539682" cy="26206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6FECFE-53FF-894D-BE71-46BF6AEDA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4B7189-0290-1642-B971-AA160F4B7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80D270C-B90F-7547-8F47-2AE57B9F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5C75738-883E-4D82-874A-987559CF11A8}" type="datetime1">
              <a:rPr lang="en-US" smtClean="0"/>
              <a:t>7/1/23</a:t>
            </a:fld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277A42-149F-4E40-99E4-D8E7F3BA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85D5E-6CDD-384E-AF14-BA56DD0D2150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Comparison - </a:t>
            </a:r>
            <a:r>
              <a:rPr lang="en-US" sz="3200" dirty="0">
                <a:latin typeface="+mj-lt"/>
              </a:rPr>
              <a:t>Other Means of Travel</a:t>
            </a:r>
            <a:endParaRPr lang="en-US" sz="3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71A0C-5E9A-9F4D-85BC-09A468EFD133}"/>
              </a:ext>
            </a:extLst>
          </p:cNvPr>
          <p:cNvSpPr txBox="1"/>
          <p:nvPr/>
        </p:nvSpPr>
        <p:spPr>
          <a:xfrm>
            <a:off x="838200" y="903626"/>
            <a:ext cx="1043939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1600" dirty="0"/>
              <a:t>Airplane is the 6</a:t>
            </a:r>
            <a:r>
              <a:rPr lang="en-US" sz="1600" baseline="30000" dirty="0"/>
              <a:t>th</a:t>
            </a:r>
            <a:r>
              <a:rPr lang="en-US" sz="1600" dirty="0"/>
              <a:t> most used mode of transportation whereas car is at the 2</a:t>
            </a:r>
            <a:r>
              <a:rPr lang="en-US" sz="1600" baseline="30000" dirty="0"/>
              <a:t>nd</a:t>
            </a:r>
            <a:r>
              <a:rPr lang="en-US" sz="1600" dirty="0"/>
              <a:t> place.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600" dirty="0"/>
              <a:t>Average auto fatality is </a:t>
            </a:r>
            <a:r>
              <a:rPr lang="en-US" sz="1600" b="1" dirty="0"/>
              <a:t>129</a:t>
            </a:r>
            <a:r>
              <a:rPr lang="en-US" sz="1600" dirty="0"/>
              <a:t> times more than average annual due to airlines.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1600" dirty="0"/>
              <a:t>Between the </a:t>
            </a:r>
            <a:r>
              <a:rPr lang="en-US" sz="1600" b="1" dirty="0"/>
              <a:t>1985-1999 </a:t>
            </a:r>
            <a:r>
              <a:rPr lang="en-US" sz="1600" dirty="0"/>
              <a:t>and </a:t>
            </a:r>
            <a:r>
              <a:rPr lang="en-US" sz="1600" b="1" dirty="0"/>
              <a:t>2000-2014</a:t>
            </a:r>
            <a:r>
              <a:rPr lang="en-US" sz="1600" dirty="0"/>
              <a:t>, decreasing trend in total fatality in both cases.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140255-C4EE-C249-A5F8-5342ADECF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04829" y="3030101"/>
            <a:ext cx="5080739" cy="529161"/>
            <a:chOff x="4045955" y="3030101"/>
            <a:chExt cx="5080739" cy="5291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545797-5A00-654E-AA11-F291DF96CD79}"/>
                </a:ext>
              </a:extLst>
            </p:cNvPr>
            <p:cNvSpPr txBox="1"/>
            <p:nvPr/>
          </p:nvSpPr>
          <p:spPr>
            <a:xfrm>
              <a:off x="7762134" y="3066819"/>
              <a:ext cx="1364560" cy="492443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60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sz="3200" dirty="0"/>
                <a:t>324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BF6D20-B113-0F45-87FB-C26919C282E9}"/>
                </a:ext>
              </a:extLst>
            </p:cNvPr>
            <p:cNvSpPr txBox="1"/>
            <p:nvPr/>
          </p:nvSpPr>
          <p:spPr>
            <a:xfrm>
              <a:off x="4045955" y="3030101"/>
              <a:ext cx="1240190" cy="49244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32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42000</a:t>
              </a:r>
            </a:p>
          </p:txBody>
        </p:sp>
      </p:grpSp>
      <p:grpSp>
        <p:nvGrpSpPr>
          <p:cNvPr id="13" name="Group 12" descr="This image is an icon of a bar chart. ">
            <a:extLst>
              <a:ext uri="{FF2B5EF4-FFF2-40B4-BE49-F238E27FC236}">
                <a16:creationId xmlns:a16="http://schemas.microsoft.com/office/drawing/2014/main" id="{0C290A92-5EFB-3949-80C9-F663BCCA4F43}"/>
              </a:ext>
            </a:extLst>
          </p:cNvPr>
          <p:cNvGrpSpPr/>
          <p:nvPr/>
        </p:nvGrpSpPr>
        <p:grpSpPr>
          <a:xfrm>
            <a:off x="7468449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14" name="Freeform 300">
              <a:extLst>
                <a:ext uri="{FF2B5EF4-FFF2-40B4-BE49-F238E27FC236}">
                  <a16:creationId xmlns:a16="http://schemas.microsoft.com/office/drawing/2014/main" id="{9F396AE0-CE81-0848-8BBD-4B4DFDA7A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01">
              <a:extLst>
                <a:ext uri="{FF2B5EF4-FFF2-40B4-BE49-F238E27FC236}">
                  <a16:creationId xmlns:a16="http://schemas.microsoft.com/office/drawing/2014/main" id="{9CD99771-D50B-4841-BBFF-C5D67AD5F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9CF06-9D5B-DA46-9216-33362CD3D714}"/>
              </a:ext>
            </a:extLst>
          </p:cNvPr>
          <p:cNvCxnSpPr/>
          <p:nvPr/>
        </p:nvCxnSpPr>
        <p:spPr>
          <a:xfrm>
            <a:off x="6925349" y="2072081"/>
            <a:ext cx="0" cy="4284269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D19EA1-1F67-4D4A-B1D3-F676EDD3385C}"/>
              </a:ext>
            </a:extLst>
          </p:cNvPr>
          <p:cNvSpPr txBox="1"/>
          <p:nvPr/>
        </p:nvSpPr>
        <p:spPr>
          <a:xfrm>
            <a:off x="892130" y="3260833"/>
            <a:ext cx="2424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dirty="0"/>
              <a:t>Number of average annual fatalities based on data from 1985-2014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523645-8C13-864F-93FA-BF5EC9DA9A77}"/>
              </a:ext>
            </a:extLst>
          </p:cNvPr>
          <p:cNvCxnSpPr>
            <a:cxnSpLocks/>
          </p:cNvCxnSpPr>
          <p:nvPr/>
        </p:nvCxnSpPr>
        <p:spPr>
          <a:xfrm flipH="1">
            <a:off x="3454031" y="4214215"/>
            <a:ext cx="7305964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F589546-833D-074F-AD73-1BA64431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331" y="3711976"/>
            <a:ext cx="365125" cy="365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EAD867-7E8B-7749-AB9F-B467D815684E}"/>
              </a:ext>
            </a:extLst>
          </p:cNvPr>
          <p:cNvSpPr txBox="1"/>
          <p:nvPr/>
        </p:nvSpPr>
        <p:spPr>
          <a:xfrm>
            <a:off x="8765962" y="3780984"/>
            <a:ext cx="10338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Global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E5D8B0-FA3B-F446-924D-C05D54F39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89" y="3746371"/>
            <a:ext cx="480338" cy="3104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F94904-1490-B545-9ACB-0D8D0F4C9BCE}"/>
              </a:ext>
            </a:extLst>
          </p:cNvPr>
          <p:cNvSpPr txBox="1"/>
          <p:nvPr/>
        </p:nvSpPr>
        <p:spPr>
          <a:xfrm>
            <a:off x="5032417" y="3786168"/>
            <a:ext cx="7177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US 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EE3F61-BBF7-2845-A573-655B27DA310A}"/>
              </a:ext>
            </a:extLst>
          </p:cNvPr>
          <p:cNvCxnSpPr>
            <a:cxnSpLocks/>
          </p:cNvCxnSpPr>
          <p:nvPr/>
        </p:nvCxnSpPr>
        <p:spPr>
          <a:xfrm flipH="1">
            <a:off x="3454031" y="2965449"/>
            <a:ext cx="7305964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9C5B0C-1E9F-9F4A-ABC0-D7A039EC76AB}"/>
              </a:ext>
            </a:extLst>
          </p:cNvPr>
          <p:cNvSpPr txBox="1"/>
          <p:nvPr/>
        </p:nvSpPr>
        <p:spPr>
          <a:xfrm>
            <a:off x="842192" y="4655643"/>
            <a:ext cx="2424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dirty="0"/>
              <a:t>Total number of fatality in the analyzed timeframe(s)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29F047-D9BC-7A4B-9EF8-2F7D09EA624C}"/>
              </a:ext>
            </a:extLst>
          </p:cNvPr>
          <p:cNvCxnSpPr>
            <a:cxnSpLocks/>
          </p:cNvCxnSpPr>
          <p:nvPr/>
        </p:nvCxnSpPr>
        <p:spPr>
          <a:xfrm flipH="1">
            <a:off x="3373225" y="5631997"/>
            <a:ext cx="7305964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E37767-0316-F244-8B3E-B7A9961E981E}"/>
              </a:ext>
            </a:extLst>
          </p:cNvPr>
          <p:cNvGrpSpPr/>
          <p:nvPr/>
        </p:nvGrpSpPr>
        <p:grpSpPr>
          <a:xfrm>
            <a:off x="7583038" y="4861691"/>
            <a:ext cx="2851924" cy="664958"/>
            <a:chOff x="3595646" y="5043768"/>
            <a:chExt cx="2851924" cy="66495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7C7D6A-F611-0F49-9A47-709B9428869D}"/>
                </a:ext>
              </a:extLst>
            </p:cNvPr>
            <p:cNvCxnSpPr/>
            <p:nvPr/>
          </p:nvCxnSpPr>
          <p:spPr>
            <a:xfrm>
              <a:off x="3883891" y="5082823"/>
              <a:ext cx="1156941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22303C1-CD58-C445-B1EB-959C6C59705C}"/>
                </a:ext>
              </a:extLst>
            </p:cNvPr>
            <p:cNvCxnSpPr/>
            <p:nvPr/>
          </p:nvCxnSpPr>
          <p:spPr>
            <a:xfrm>
              <a:off x="5040832" y="5082382"/>
              <a:ext cx="1156941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A6C10A-7E9B-4045-9C8F-9CD89E5A86AF}"/>
                </a:ext>
              </a:extLst>
            </p:cNvPr>
            <p:cNvCxnSpPr/>
            <p:nvPr/>
          </p:nvCxnSpPr>
          <p:spPr>
            <a:xfrm>
              <a:off x="3883891" y="5082382"/>
              <a:ext cx="0" cy="34043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FAD2C1-7DE9-A647-8888-7C2DB9CA94B2}"/>
                </a:ext>
              </a:extLst>
            </p:cNvPr>
            <p:cNvCxnSpPr/>
            <p:nvPr/>
          </p:nvCxnSpPr>
          <p:spPr>
            <a:xfrm>
              <a:off x="5040832" y="5060513"/>
              <a:ext cx="0" cy="34043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BA713D8-55CB-3548-8424-D6182CE7049F}"/>
                </a:ext>
              </a:extLst>
            </p:cNvPr>
            <p:cNvCxnSpPr/>
            <p:nvPr/>
          </p:nvCxnSpPr>
          <p:spPr>
            <a:xfrm>
              <a:off x="6197773" y="5043768"/>
              <a:ext cx="0" cy="34043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3EF88D-518D-C240-9E1F-FD9FE4997884}"/>
                </a:ext>
              </a:extLst>
            </p:cNvPr>
            <p:cNvSpPr txBox="1"/>
            <p:nvPr/>
          </p:nvSpPr>
          <p:spPr>
            <a:xfrm>
              <a:off x="3595646" y="5400949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1985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6CBC29-0330-AF42-8185-60A5435E14B7}"/>
                </a:ext>
              </a:extLst>
            </p:cNvPr>
            <p:cNvSpPr txBox="1"/>
            <p:nvPr/>
          </p:nvSpPr>
          <p:spPr>
            <a:xfrm>
              <a:off x="4745408" y="5376495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17BCB8-C02B-A54C-BA6B-F4FAD4AF7257}"/>
                </a:ext>
              </a:extLst>
            </p:cNvPr>
            <p:cNvSpPr txBox="1"/>
            <p:nvPr/>
          </p:nvSpPr>
          <p:spPr>
            <a:xfrm>
              <a:off x="5897419" y="5371272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DC24976-1FAA-A742-B9BD-624BB8A8C93F}"/>
              </a:ext>
            </a:extLst>
          </p:cNvPr>
          <p:cNvGrpSpPr/>
          <p:nvPr/>
        </p:nvGrpSpPr>
        <p:grpSpPr>
          <a:xfrm>
            <a:off x="3622318" y="4904008"/>
            <a:ext cx="2851924" cy="664958"/>
            <a:chOff x="3595646" y="5043768"/>
            <a:chExt cx="2851924" cy="66495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006BC79-3969-AE40-B5E5-A95A1881502B}"/>
                </a:ext>
              </a:extLst>
            </p:cNvPr>
            <p:cNvCxnSpPr/>
            <p:nvPr/>
          </p:nvCxnSpPr>
          <p:spPr>
            <a:xfrm>
              <a:off x="3883891" y="5082823"/>
              <a:ext cx="1156941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49DA71-262F-8C47-8A03-E534092C9C61}"/>
                </a:ext>
              </a:extLst>
            </p:cNvPr>
            <p:cNvCxnSpPr/>
            <p:nvPr/>
          </p:nvCxnSpPr>
          <p:spPr>
            <a:xfrm>
              <a:off x="5040832" y="5082382"/>
              <a:ext cx="1156941" cy="0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0BD912-B781-164A-964E-B46F1939518B}"/>
                </a:ext>
              </a:extLst>
            </p:cNvPr>
            <p:cNvCxnSpPr/>
            <p:nvPr/>
          </p:nvCxnSpPr>
          <p:spPr>
            <a:xfrm>
              <a:off x="3883891" y="5082382"/>
              <a:ext cx="0" cy="34043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38C1FA4-57E5-A84D-8D7F-B8E0A639D109}"/>
                </a:ext>
              </a:extLst>
            </p:cNvPr>
            <p:cNvCxnSpPr/>
            <p:nvPr/>
          </p:nvCxnSpPr>
          <p:spPr>
            <a:xfrm>
              <a:off x="5040832" y="5060513"/>
              <a:ext cx="0" cy="34043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36C471-1B6B-ED41-8D2F-0735FF35A490}"/>
                </a:ext>
              </a:extLst>
            </p:cNvPr>
            <p:cNvCxnSpPr/>
            <p:nvPr/>
          </p:nvCxnSpPr>
          <p:spPr>
            <a:xfrm>
              <a:off x="6197773" y="5043768"/>
              <a:ext cx="0" cy="340436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51F335-4A02-8342-89F6-D8152C896924}"/>
                </a:ext>
              </a:extLst>
            </p:cNvPr>
            <p:cNvSpPr txBox="1"/>
            <p:nvPr/>
          </p:nvSpPr>
          <p:spPr>
            <a:xfrm>
              <a:off x="3595646" y="5400949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1985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961208-DDFE-734C-B126-F4E3644C10B1}"/>
                </a:ext>
              </a:extLst>
            </p:cNvPr>
            <p:cNvSpPr txBox="1"/>
            <p:nvPr/>
          </p:nvSpPr>
          <p:spPr>
            <a:xfrm>
              <a:off x="4745408" y="5376495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C29D187-0AA6-CA46-80F8-05D25D283ACD}"/>
                </a:ext>
              </a:extLst>
            </p:cNvPr>
            <p:cNvSpPr txBox="1"/>
            <p:nvPr/>
          </p:nvSpPr>
          <p:spPr>
            <a:xfrm>
              <a:off x="5897419" y="5371272"/>
              <a:ext cx="5501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2014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3854167-58C1-4548-AEE2-106BC96DC768}"/>
              </a:ext>
            </a:extLst>
          </p:cNvPr>
          <p:cNvSpPr txBox="1"/>
          <p:nvPr/>
        </p:nvSpPr>
        <p:spPr>
          <a:xfrm>
            <a:off x="3997312" y="4561057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6,44,307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2D9CE-D10D-3B48-A849-C8CEDC206B1B}"/>
              </a:ext>
            </a:extLst>
          </p:cNvPr>
          <p:cNvSpPr txBox="1"/>
          <p:nvPr/>
        </p:nvSpPr>
        <p:spPr>
          <a:xfrm>
            <a:off x="5114588" y="456132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5,76,546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C6033F-499A-5245-9EE9-5BA6A17BDD72}"/>
              </a:ext>
            </a:extLst>
          </p:cNvPr>
          <p:cNvSpPr txBox="1"/>
          <p:nvPr/>
        </p:nvSpPr>
        <p:spPr>
          <a:xfrm>
            <a:off x="8099469" y="452025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1,941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87DE0E-D779-1249-BEB6-D75C025AF0C8}"/>
              </a:ext>
            </a:extLst>
          </p:cNvPr>
          <p:cNvSpPr txBox="1"/>
          <p:nvPr/>
        </p:nvSpPr>
        <p:spPr>
          <a:xfrm>
            <a:off x="9276254" y="4533250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1,114</a:t>
            </a:r>
          </a:p>
        </p:txBody>
      </p:sp>
    </p:spTree>
    <p:extLst>
      <p:ext uri="{BB962C8B-B14F-4D97-AF65-F5344CB8AC3E}">
        <p14:creationId xmlns:p14="http://schemas.microsoft.com/office/powerpoint/2010/main" val="85184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CE7443-D822-C04F-B26D-2E463C03C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3EFA5C-FBEB-BA41-BAD5-19D6EAEC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6E76FDB-FF85-CA4E-B3D5-82CEE10F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5C75738-883E-4D82-874A-987559CF11A8}" type="datetime1">
              <a:rPr lang="en-US" smtClean="0"/>
              <a:t>7/1/23</a:t>
            </a:fld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2BE6D54-7064-034C-9C6D-8AB5D2A2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4631C-EF4B-BB4F-92ED-1F4C349CF713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Technology – </a:t>
            </a:r>
            <a:r>
              <a:rPr lang="en-US" sz="3200" dirty="0">
                <a:latin typeface="+mj-lt"/>
              </a:rPr>
              <a:t>Does It Play Any Role?</a:t>
            </a:r>
            <a:endParaRPr lang="en-US" sz="3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DA560-1B96-9340-860C-133576249F09}"/>
              </a:ext>
            </a:extLst>
          </p:cNvPr>
          <p:cNvSpPr txBox="1"/>
          <p:nvPr/>
        </p:nvSpPr>
        <p:spPr>
          <a:xfrm>
            <a:off x="200722" y="886143"/>
            <a:ext cx="105273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/>
              <a:t>Overall fatality and incident both reduced over time.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000" dirty="0"/>
              <a:t> Consistently lower in economically and technically advanced countries.</a:t>
            </a:r>
          </a:p>
        </p:txBody>
      </p:sp>
      <p:sp>
        <p:nvSpPr>
          <p:cNvPr id="8" name="Rectangle: Top Corners Rounded 4">
            <a:extLst>
              <a:ext uri="{FF2B5EF4-FFF2-40B4-BE49-F238E27FC236}">
                <a16:creationId xmlns:a16="http://schemas.microsoft.com/office/drawing/2014/main" id="{6E693E9D-2594-224E-97C3-4F10CF4E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454356" y="638960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Top Corners Rounded 41">
            <a:extLst>
              <a:ext uri="{FF2B5EF4-FFF2-40B4-BE49-F238E27FC236}">
                <a16:creationId xmlns:a16="http://schemas.microsoft.com/office/drawing/2014/main" id="{2AEA8CA1-819D-A748-977A-1FB140C05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454357" y="3226746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Top Corners Rounded 45">
            <a:extLst>
              <a:ext uri="{FF2B5EF4-FFF2-40B4-BE49-F238E27FC236}">
                <a16:creationId xmlns:a16="http://schemas.microsoft.com/office/drawing/2014/main" id="{1A216C4F-17CB-C14B-AD92-52AB87DFC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175545" y="3226747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Top Corners Rounded 46">
            <a:extLst>
              <a:ext uri="{FF2B5EF4-FFF2-40B4-BE49-F238E27FC236}">
                <a16:creationId xmlns:a16="http://schemas.microsoft.com/office/drawing/2014/main" id="{EF08B9D4-C3E8-3B4A-80D4-C8DFFAE76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175544" y="638961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092B2-88CD-A04A-BB44-190426F53BE4}"/>
              </a:ext>
            </a:extLst>
          </p:cNvPr>
          <p:cNvSpPr txBox="1"/>
          <p:nvPr/>
        </p:nvSpPr>
        <p:spPr>
          <a:xfrm>
            <a:off x="346121" y="2122888"/>
            <a:ext cx="32332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dirty="0"/>
              <a:t>Between 1985-1999, airlines fatalities was </a:t>
            </a:r>
            <a:r>
              <a:rPr lang="en-US" sz="1600" b="1" dirty="0"/>
              <a:t>6.7</a:t>
            </a:r>
            <a:r>
              <a:rPr lang="en-US" sz="1600" dirty="0"/>
              <a:t> times more in countries other than the first world countries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09911-D4C1-EA48-9EB8-810A415126A6}"/>
              </a:ext>
            </a:extLst>
          </p:cNvPr>
          <p:cNvSpPr txBox="1"/>
          <p:nvPr/>
        </p:nvSpPr>
        <p:spPr>
          <a:xfrm>
            <a:off x="346121" y="4724390"/>
            <a:ext cx="323322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dirty="0"/>
              <a:t>Between 1985-1999, airlines incidents was </a:t>
            </a:r>
            <a:r>
              <a:rPr lang="en-US" sz="1600" b="1" dirty="0"/>
              <a:t>6.14</a:t>
            </a:r>
            <a:r>
              <a:rPr lang="en-US" sz="1600" dirty="0"/>
              <a:t> times more in countries other than the first world countries</a:t>
            </a:r>
          </a:p>
          <a:p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983070-6A38-FD40-8D93-A4559163100B}"/>
              </a:ext>
            </a:extLst>
          </p:cNvPr>
          <p:cNvSpPr txBox="1"/>
          <p:nvPr/>
        </p:nvSpPr>
        <p:spPr>
          <a:xfrm>
            <a:off x="8612651" y="2122888"/>
            <a:ext cx="323322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dirty="0"/>
              <a:t>Between 2000-2014, airlines fatalities was </a:t>
            </a:r>
            <a:r>
              <a:rPr lang="en-US" sz="1600" b="1" dirty="0"/>
              <a:t>9</a:t>
            </a:r>
            <a:r>
              <a:rPr lang="en-US" sz="1600" dirty="0"/>
              <a:t> times more in countries other than the first world countries</a:t>
            </a:r>
          </a:p>
          <a:p>
            <a:pPr algn="r"/>
            <a:r>
              <a:rPr lang="en-US" sz="1600" dirty="0"/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4D4AE3-5FC9-FA4B-9A8C-655FCF3A8485}"/>
              </a:ext>
            </a:extLst>
          </p:cNvPr>
          <p:cNvSpPr txBox="1"/>
          <p:nvPr/>
        </p:nvSpPr>
        <p:spPr>
          <a:xfrm>
            <a:off x="8612651" y="4724390"/>
            <a:ext cx="323322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dirty="0"/>
              <a:t>Between 2000-2014, airlines incidents was </a:t>
            </a:r>
            <a:r>
              <a:rPr lang="en-US" sz="1600" b="1" dirty="0"/>
              <a:t>3.3</a:t>
            </a:r>
            <a:r>
              <a:rPr lang="en-US" sz="1600" dirty="0"/>
              <a:t> times more in countries other than the first world countries</a:t>
            </a:r>
          </a:p>
          <a:p>
            <a:pPr algn="r"/>
            <a:r>
              <a:rPr lang="en-US" sz="1600" dirty="0"/>
              <a:t>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EAD4B0-5679-3E48-BCE0-256A4B7C6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349" y="2623930"/>
            <a:ext cx="5031252" cy="31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0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3EB86A-02C2-FF48-9EF1-9138582FE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787662-9312-6446-8ECB-C0BCF78F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93C3D2EA-F402-BC45-A8E0-70362A2E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5C75738-883E-4D82-874A-987559CF11A8}" type="datetime1">
              <a:rPr lang="en-US" smtClean="0"/>
              <a:t>7/1/23</a:t>
            </a:fld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481F862-5355-0F45-BF05-71D784CC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4A7955-6230-48B4-BD8B-A7C460F7594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C95FC-CBDC-5141-AA1F-F212368A3B10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Correlation – </a:t>
            </a:r>
            <a:r>
              <a:rPr lang="en-US" sz="3200" dirty="0">
                <a:latin typeface="+mj-lt"/>
              </a:rPr>
              <a:t>Is There Any?</a:t>
            </a:r>
            <a:endParaRPr lang="en-US" sz="3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ED53C-7884-6542-A582-073F9E0C9134}"/>
              </a:ext>
            </a:extLst>
          </p:cNvPr>
          <p:cNvSpPr txBox="1"/>
          <p:nvPr/>
        </p:nvSpPr>
        <p:spPr>
          <a:xfrm>
            <a:off x="1500804" y="1036295"/>
            <a:ext cx="9751931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b="1" dirty="0"/>
              <a:t>Fatalities</a:t>
            </a:r>
          </a:p>
          <a:p>
            <a:pPr indent="-285750" algn="just">
              <a:buFont typeface="Wingdings" pitchFamily="2" charset="2"/>
              <a:buChar char="Ø"/>
            </a:pPr>
            <a:r>
              <a:rPr lang="en-US" sz="1600" dirty="0"/>
              <a:t>Avianca had a series of major accidents in the first timeframe (1985-1999) but none after that. </a:t>
            </a:r>
          </a:p>
          <a:p>
            <a:pPr indent="-285750" algn="just">
              <a:buFont typeface="Wingdings" pitchFamily="2" charset="2"/>
              <a:buChar char="Ø"/>
            </a:pPr>
            <a:r>
              <a:rPr lang="en-US" sz="1600" dirty="0"/>
              <a:t>Kenya Airways had diametrically opposite stats between the timeframes. </a:t>
            </a:r>
          </a:p>
          <a:p>
            <a:pPr indent="-285750" algn="just">
              <a:buFont typeface="Wingdings" pitchFamily="2" charset="2"/>
              <a:buChar char="Ø"/>
            </a:pPr>
            <a:r>
              <a:rPr lang="en-US" sz="1600" dirty="0"/>
              <a:t>China Airlines had fatalities in both timeframes.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1600" b="1" dirty="0"/>
              <a:t>Incidents</a:t>
            </a:r>
          </a:p>
          <a:p>
            <a:pPr indent="-285750" algn="just">
              <a:buFont typeface="Wingdings" pitchFamily="2" charset="2"/>
              <a:buChar char="Ø"/>
            </a:pPr>
            <a:r>
              <a:rPr lang="en-US" sz="1600" dirty="0"/>
              <a:t>Most airlines showed signs of improvement in incident rates.</a:t>
            </a:r>
          </a:p>
          <a:p>
            <a:pPr indent="-285750" algn="just">
              <a:buFont typeface="Wingdings" pitchFamily="2" charset="2"/>
              <a:buChar char="Ø"/>
            </a:pPr>
            <a:r>
              <a:rPr lang="en-US" sz="1600" dirty="0"/>
              <a:t>Outliers such as PIA and Ethiopian Airlines remained with persistently high rates of incidents</a:t>
            </a:r>
            <a:r>
              <a:rPr lang="en-US" dirty="0"/>
              <a:t>.</a:t>
            </a:r>
          </a:p>
          <a:p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D86BE-06E1-524D-9C35-CA0C56E5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1" y="4969452"/>
            <a:ext cx="990394" cy="911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E2B8D-A564-CF46-8821-7484AC98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643" y="4867828"/>
            <a:ext cx="1163706" cy="1104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A2ED8-3281-CD4A-8BF8-79C5B9A27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985264"/>
            <a:ext cx="1981200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434801-568F-8C4F-AC75-EBA1060B0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451" y="5066226"/>
            <a:ext cx="2554764" cy="73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072DBA-E1F8-044E-A347-FC10F7853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5666" y="4561086"/>
            <a:ext cx="1438274" cy="1385887"/>
          </a:xfrm>
          <a:prstGeom prst="rect">
            <a:avLst/>
          </a:prstGeom>
        </p:spPr>
      </p:pic>
      <p:sp>
        <p:nvSpPr>
          <p:cNvPr id="13" name="Rounded Rectangle 76">
            <a:extLst>
              <a:ext uri="{FF2B5EF4-FFF2-40B4-BE49-F238E27FC236}">
                <a16:creationId xmlns:a16="http://schemas.microsoft.com/office/drawing/2014/main" id="{E613F0F5-A1A4-D445-A775-D5EB10834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64939" y="3749044"/>
            <a:ext cx="8862122" cy="560290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5 Airlines with overall most incidents between 1985-2014</a:t>
            </a:r>
          </a:p>
        </p:txBody>
      </p:sp>
    </p:spTree>
    <p:extLst>
      <p:ext uri="{BB962C8B-B14F-4D97-AF65-F5344CB8AC3E}">
        <p14:creationId xmlns:p14="http://schemas.microsoft.com/office/powerpoint/2010/main" val="7939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41689A-8AC6-524B-869B-6A8A20F3DA9B}"/>
              </a:ext>
            </a:extLst>
          </p:cNvPr>
          <p:cNvSpPr txBox="1"/>
          <p:nvPr/>
        </p:nvSpPr>
        <p:spPr>
          <a:xfrm>
            <a:off x="546410" y="1839951"/>
            <a:ext cx="101922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Accuracy and Truthfulness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Transparency: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Contextualization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Responsible Data Visualization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Sensitivity to Victims and Their Families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Consistency and Long-Term Focus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Openness to Feedback and Improvement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B63A6-ADCB-DB43-B553-F1C2057A71A6}"/>
              </a:ext>
            </a:extLst>
          </p:cNvPr>
          <p:cNvSpPr txBox="1"/>
          <p:nvPr/>
        </p:nvSpPr>
        <p:spPr>
          <a:xfrm>
            <a:off x="2408665" y="490653"/>
            <a:ext cx="7058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Ethical Consideration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816AF-D8DC-DA44-92D2-68788FBE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293" y="1731536"/>
            <a:ext cx="4775200" cy="223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34D436-91E7-9443-AF5D-F572C990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121" y="4075151"/>
            <a:ext cx="6032500" cy="222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C74FD2-B6C6-5B41-8563-C1D5DE4C96EE}"/>
              </a:ext>
            </a:extLst>
          </p:cNvPr>
          <p:cNvSpPr/>
          <p:nvPr/>
        </p:nvSpPr>
        <p:spPr>
          <a:xfrm>
            <a:off x="546410" y="6297651"/>
            <a:ext cx="1583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fld id="{75C75738-883E-4D82-874A-987559CF11A8}" type="datetime1">
              <a:rPr lang="en-US"/>
              <a:pPr/>
              <a:t>7/1/23</a:t>
            </a:fld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BE2CF58-921B-884E-AEDD-D1A1CD37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4A7955-6230-48B4-BD8B-A7C460F7594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6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C576E9-7BCE-AA48-AAB8-C02D5237D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BAA34D-C581-344F-83E4-CE29CB3F4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127870CE-B2C9-E34C-82DB-4754A2EB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5C75738-883E-4D82-874A-987559CF11A8}" type="datetime1">
              <a:rPr lang="en-US" smtClean="0"/>
              <a:t>7/1/23</a:t>
            </a:fld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A8586FD-F372-1443-8335-AD71191B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4A7955-6230-48B4-BD8B-A7C460F7594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BB1D7-F236-8244-B68D-DCC831268CEF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Conclusion</a:t>
            </a:r>
            <a:endParaRPr lang="en-US" sz="36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63C7E-BD16-DB4F-8837-4229C55D9564}"/>
              </a:ext>
            </a:extLst>
          </p:cNvPr>
          <p:cNvSpPr txBox="1"/>
          <p:nvPr/>
        </p:nvSpPr>
        <p:spPr>
          <a:xfrm>
            <a:off x="1350628" y="1540116"/>
            <a:ext cx="9457072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-285750" algn="just">
              <a:buFont typeface="Wingdings" pitchFamily="2" charset="2"/>
              <a:buChar char="Ø"/>
            </a:pPr>
            <a:r>
              <a:rPr lang="en-US" sz="1600" dirty="0"/>
              <a:t>The past record of specific airlines can provide insights into future accident chances if analyzed correctly.</a:t>
            </a:r>
          </a:p>
          <a:p>
            <a:pPr indent="-285750" algn="just">
              <a:buFont typeface="Wingdings" pitchFamily="2" charset="2"/>
              <a:buChar char="Ø"/>
            </a:pPr>
            <a:endParaRPr lang="en-US" sz="1600" dirty="0"/>
          </a:p>
          <a:p>
            <a:pPr indent="-285750" algn="just">
              <a:buFont typeface="Wingdings" pitchFamily="2" charset="2"/>
              <a:buChar char="Ø"/>
            </a:pPr>
            <a:r>
              <a:rPr lang="en-US" sz="1600" dirty="0"/>
              <a:t>Flight incidents and fatalities are decreasing over time due to advancements in technology.</a:t>
            </a:r>
          </a:p>
          <a:p>
            <a:pPr indent="-285750" algn="just">
              <a:buFont typeface="Wingdings" pitchFamily="2" charset="2"/>
              <a:buChar char="Ø"/>
            </a:pPr>
            <a:endParaRPr lang="en-US" sz="1600" dirty="0"/>
          </a:p>
          <a:p>
            <a:pPr indent="-285750" algn="just">
              <a:buFont typeface="Wingdings" pitchFamily="2" charset="2"/>
              <a:buChar char="Ø"/>
            </a:pPr>
            <a:r>
              <a:rPr lang="en-US" sz="1600" dirty="0"/>
              <a:t>First world countries have historically experienced fewer flight incidents compared to other regions, possibly due to technological advancements.</a:t>
            </a:r>
          </a:p>
          <a:p>
            <a:pPr indent="-285750" algn="just">
              <a:buFont typeface="Wingdings" pitchFamily="2" charset="2"/>
              <a:buChar char="Ø"/>
            </a:pPr>
            <a:endParaRPr lang="en-US" sz="1600" dirty="0"/>
          </a:p>
          <a:p>
            <a:pPr indent="-285750" algn="just">
              <a:buFont typeface="Wingdings" pitchFamily="2" charset="2"/>
              <a:buChar char="Ø"/>
            </a:pPr>
            <a:r>
              <a:rPr lang="en-US" sz="1600" dirty="0"/>
              <a:t>Comparative analysis of worldwide air travel incidents and road safety incidents in the USA demonstrates that airlines are exceptionally safe.</a:t>
            </a:r>
          </a:p>
          <a:p>
            <a:pPr indent="-285750" algn="just">
              <a:buFont typeface="Wingdings" pitchFamily="2" charset="2"/>
              <a:buChar char="Ø"/>
            </a:pPr>
            <a:endParaRPr lang="en-US" sz="1600" dirty="0"/>
          </a:p>
          <a:p>
            <a:pPr indent="-285750" algn="just">
              <a:buFont typeface="Wingdings" pitchFamily="2" charset="2"/>
              <a:buChar char="Ø"/>
            </a:pPr>
            <a:r>
              <a:rPr lang="en-US" sz="1600" dirty="0"/>
              <a:t>Claims that air travel is no longer safe may result from oversampled data that is biased by geography, timeframe, or specific airlines.</a:t>
            </a:r>
          </a:p>
          <a:p>
            <a:pPr indent="-285750" algn="just">
              <a:buFont typeface="Wingdings" pitchFamily="2" charset="2"/>
              <a:buChar char="Ø"/>
            </a:pPr>
            <a:endParaRPr lang="en-US" sz="1600" dirty="0"/>
          </a:p>
          <a:p>
            <a:pPr indent="-285750" algn="just">
              <a:buFont typeface="Wingdings" pitchFamily="2" charset="2"/>
              <a:buChar char="Ø"/>
            </a:pPr>
            <a:r>
              <a:rPr lang="en-US" sz="1600" dirty="0"/>
              <a:t>While no mode of travel can guarantee complete prevention of disasters, statistics show that air travel remains one of the safest means of transportation.</a:t>
            </a:r>
          </a:p>
        </p:txBody>
      </p:sp>
    </p:spTree>
    <p:extLst>
      <p:ext uri="{BB962C8B-B14F-4D97-AF65-F5344CB8AC3E}">
        <p14:creationId xmlns:p14="http://schemas.microsoft.com/office/powerpoint/2010/main" val="97415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9165C-9C93-6A43-A77D-E8EFA29D0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71D064-EADC-394C-8F46-555409DBA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7EB35-615C-9440-8582-7C7453593C9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B6894A05-71F7-2244-A236-9889E54F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D51B67-E066-E44A-89C9-180B56564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3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437</Words>
  <Application>Microsoft Macintosh PowerPoint</Application>
  <PresentationFormat>Widescreen</PresentationFormat>
  <Paragraphs>79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2019-04-17T06:29:43Z</dcterms:created>
  <dcterms:modified xsi:type="dcterms:W3CDTF">2023-07-01T23:41:06Z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2018-11-28T18:24:19.6333999Z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